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9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73" r:id="rId6"/>
    <p:sldId id="277" r:id="rId7"/>
    <p:sldId id="272" r:id="rId8"/>
    <p:sldId id="278" r:id="rId9"/>
    <p:sldId id="265" r:id="rId10"/>
    <p:sldId id="266" r:id="rId11"/>
    <p:sldId id="267" r:id="rId12"/>
    <p:sldId id="268" r:id="rId13"/>
    <p:sldId id="270" r:id="rId14"/>
    <p:sldId id="275" r:id="rId15"/>
    <p:sldId id="274" r:id="rId16"/>
    <p:sldId id="276" r:id="rId17"/>
    <p:sldId id="271" r:id="rId18"/>
    <p:sldId id="279" r:id="rId19"/>
    <p:sldId id="262" r:id="rId20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D:\Coding\DA_Projects\TDI\SQL\CapStone\Transformed_data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D:\Coding\DA_Projects\TDI\SQL\CapStone\Transformed_data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ing\DA_Projects\TDI\SQL\CapStone\Transformed_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ing\DA_Projects\TDI\SQL\CapStone\Transformed_data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ing\DA_Projects\TDI\SQL\CapStone\Transformed_data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Monthly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43663421319556"/>
          <c:y val="5.0925925925925923E-2"/>
          <c:w val="0.87556336578680438"/>
          <c:h val="0.72920918020973458"/>
        </c:manualLayout>
      </c:layout>
      <c:areaChart>
        <c:grouping val="stacked"/>
        <c:varyColors val="0"/>
        <c:ser>
          <c:idx val="0"/>
          <c:order val="0"/>
          <c:tx>
            <c:strRef>
              <c:f>Period_analysis!$K$3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00743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multiLvlStrRef>
              <c:f>Period_analysis!$I$4:$J$18</c:f>
              <c:multiLvlStrCache>
                <c:ptCount val="15"/>
                <c:lvl>
                  <c:pt idx="0">
                    <c:v>Oct</c:v>
                  </c:pt>
                  <c:pt idx="1">
                    <c:v>Nov</c:v>
                  </c:pt>
                  <c:pt idx="2">
                    <c:v>Dec</c:v>
                  </c:pt>
                  <c:pt idx="3">
                    <c:v>Jan</c:v>
                  </c:pt>
                  <c:pt idx="4">
                    <c:v>Feb</c:v>
                  </c:pt>
                  <c:pt idx="5">
                    <c:v>Mar</c:v>
                  </c:pt>
                  <c:pt idx="6">
                    <c:v>Apr</c:v>
                  </c:pt>
                  <c:pt idx="7">
                    <c:v>May</c:v>
                  </c:pt>
                  <c:pt idx="8">
                    <c:v>Jun</c:v>
                  </c:pt>
                  <c:pt idx="9">
                    <c:v>Jul</c:v>
                  </c:pt>
                  <c:pt idx="10">
                    <c:v>Aug</c:v>
                  </c:pt>
                  <c:pt idx="11">
                    <c:v>Sep</c:v>
                  </c:pt>
                  <c:pt idx="12">
                    <c:v>Oct</c:v>
                  </c:pt>
                  <c:pt idx="13">
                    <c:v>Nov</c:v>
                  </c:pt>
                  <c:pt idx="14">
                    <c:v>Dec</c:v>
                  </c:pt>
                </c:lvl>
                <c:lvl>
                  <c:pt idx="0">
                    <c:v>2016</c:v>
                  </c:pt>
                  <c:pt idx="3">
                    <c:v>2017</c:v>
                  </c:pt>
                </c:lvl>
              </c:multiLvlStrCache>
            </c:multiLvlStrRef>
          </c:cat>
          <c:val>
            <c:numRef>
              <c:f>Period_analysis!$K$4:$K$18</c:f>
              <c:numCache>
                <c:formatCode>General</c:formatCode>
                <c:ptCount val="15"/>
                <c:pt idx="0">
                  <c:v>6829</c:v>
                </c:pt>
                <c:pt idx="1">
                  <c:v>196672</c:v>
                </c:pt>
                <c:pt idx="2">
                  <c:v>320030</c:v>
                </c:pt>
                <c:pt idx="3">
                  <c:v>408451</c:v>
                </c:pt>
                <c:pt idx="4">
                  <c:v>757978</c:v>
                </c:pt>
                <c:pt idx="5">
                  <c:v>1004017</c:v>
                </c:pt>
                <c:pt idx="6">
                  <c:v>1035338</c:v>
                </c:pt>
                <c:pt idx="7">
                  <c:v>852638</c:v>
                </c:pt>
                <c:pt idx="8">
                  <c:v>1080280</c:v>
                </c:pt>
                <c:pt idx="9">
                  <c:v>1049172</c:v>
                </c:pt>
                <c:pt idx="10">
                  <c:v>706513</c:v>
                </c:pt>
                <c:pt idx="11">
                  <c:v>1037048</c:v>
                </c:pt>
                <c:pt idx="12">
                  <c:v>1008148</c:v>
                </c:pt>
                <c:pt idx="13">
                  <c:v>387945</c:v>
                </c:pt>
                <c:pt idx="14">
                  <c:v>154475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B0-4EE0-8485-29FBDB49A9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9002288"/>
        <c:axId val="249006448"/>
      </c:areaChart>
      <c:catAx>
        <c:axId val="249002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9006448"/>
        <c:crosses val="autoZero"/>
        <c:auto val="1"/>
        <c:lblAlgn val="ctr"/>
        <c:lblOffset val="100"/>
        <c:noMultiLvlLbl val="0"/>
      </c:catAx>
      <c:valAx>
        <c:axId val="249006448"/>
        <c:scaling>
          <c:orientation val="minMax"/>
        </c:scaling>
        <c:delete val="0"/>
        <c:axPos val="l"/>
        <c:numFmt formatCode="&quot;$&quot;0.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90022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Monthly</a:t>
            </a:r>
            <a:r>
              <a:rPr lang="en-US" b="1" baseline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Transactions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324523477463461"/>
          <c:y val="7.407407407407407E-2"/>
          <c:w val="0.89675476522536535"/>
          <c:h val="0.69670204409284853"/>
        </c:manualLayout>
      </c:layout>
      <c:areaChart>
        <c:grouping val="standard"/>
        <c:varyColors val="0"/>
        <c:ser>
          <c:idx val="0"/>
          <c:order val="0"/>
          <c:tx>
            <c:strRef>
              <c:f>Period_analysis!$L$3</c:f>
              <c:strCache>
                <c:ptCount val="1"/>
                <c:pt idx="0">
                  <c:v>Transactions</c:v>
                </c:pt>
              </c:strCache>
            </c:strRef>
          </c:tx>
          <c:spPr>
            <a:solidFill>
              <a:srgbClr val="50F69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cat>
            <c:multiLvlStrRef>
              <c:f>Period_analysis!$I$4:$J$18</c:f>
              <c:multiLvlStrCache>
                <c:ptCount val="15"/>
                <c:lvl>
                  <c:pt idx="0">
                    <c:v>Oct</c:v>
                  </c:pt>
                  <c:pt idx="1">
                    <c:v>Nov</c:v>
                  </c:pt>
                  <c:pt idx="2">
                    <c:v>Dec</c:v>
                  </c:pt>
                  <c:pt idx="3">
                    <c:v>Jan</c:v>
                  </c:pt>
                  <c:pt idx="4">
                    <c:v>Feb</c:v>
                  </c:pt>
                  <c:pt idx="5">
                    <c:v>Mar</c:v>
                  </c:pt>
                  <c:pt idx="6">
                    <c:v>Apr</c:v>
                  </c:pt>
                  <c:pt idx="7">
                    <c:v>May</c:v>
                  </c:pt>
                  <c:pt idx="8">
                    <c:v>Jun</c:v>
                  </c:pt>
                  <c:pt idx="9">
                    <c:v>Jul</c:v>
                  </c:pt>
                  <c:pt idx="10">
                    <c:v>Aug</c:v>
                  </c:pt>
                  <c:pt idx="11">
                    <c:v>Sep</c:v>
                  </c:pt>
                  <c:pt idx="12">
                    <c:v>Oct</c:v>
                  </c:pt>
                  <c:pt idx="13">
                    <c:v>Nov</c:v>
                  </c:pt>
                  <c:pt idx="14">
                    <c:v>Dec</c:v>
                  </c:pt>
                </c:lvl>
                <c:lvl>
                  <c:pt idx="0">
                    <c:v>2016</c:v>
                  </c:pt>
                  <c:pt idx="3">
                    <c:v>2017</c:v>
                  </c:pt>
                </c:lvl>
              </c:multiLvlStrCache>
            </c:multiLvlStrRef>
          </c:cat>
          <c:val>
            <c:numRef>
              <c:f>Period_analysis!$L$4:$L$18</c:f>
              <c:numCache>
                <c:formatCode>General</c:formatCode>
                <c:ptCount val="15"/>
                <c:pt idx="0">
                  <c:v>7</c:v>
                </c:pt>
                <c:pt idx="1">
                  <c:v>115</c:v>
                </c:pt>
                <c:pt idx="2">
                  <c:v>236</c:v>
                </c:pt>
                <c:pt idx="3">
                  <c:v>312</c:v>
                </c:pt>
                <c:pt idx="4">
                  <c:v>515</c:v>
                </c:pt>
                <c:pt idx="5">
                  <c:v>792</c:v>
                </c:pt>
                <c:pt idx="6">
                  <c:v>874</c:v>
                </c:pt>
                <c:pt idx="7">
                  <c:v>722</c:v>
                </c:pt>
                <c:pt idx="8">
                  <c:v>792</c:v>
                </c:pt>
                <c:pt idx="9">
                  <c:v>1198</c:v>
                </c:pt>
                <c:pt idx="10">
                  <c:v>793</c:v>
                </c:pt>
                <c:pt idx="11">
                  <c:v>779</c:v>
                </c:pt>
                <c:pt idx="12">
                  <c:v>761</c:v>
                </c:pt>
                <c:pt idx="13">
                  <c:v>283</c:v>
                </c:pt>
                <c:pt idx="14">
                  <c:v>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3D-4A5D-81AD-456A9C55AE63}"/>
            </c:ext>
          </c:extLst>
        </c:ser>
        <c:ser>
          <c:idx val="1"/>
          <c:order val="1"/>
          <c:tx>
            <c:strRef>
              <c:f>Period_analysis!$M$3</c:f>
              <c:strCache>
                <c:ptCount val="1"/>
                <c:pt idx="0">
                  <c:v>Filtered</c:v>
                </c:pt>
              </c:strCache>
            </c:strRef>
          </c:tx>
          <c:spPr>
            <a:solidFill>
              <a:srgbClr val="147703"/>
            </a:solidFill>
            <a:ln w="25400">
              <a:noFill/>
            </a:ln>
            <a:effectLst/>
          </c:spPr>
          <c:cat>
            <c:multiLvlStrRef>
              <c:f>Period_analysis!$I$4:$J$18</c:f>
              <c:multiLvlStrCache>
                <c:ptCount val="15"/>
                <c:lvl>
                  <c:pt idx="0">
                    <c:v>Oct</c:v>
                  </c:pt>
                  <c:pt idx="1">
                    <c:v>Nov</c:v>
                  </c:pt>
                  <c:pt idx="2">
                    <c:v>Dec</c:v>
                  </c:pt>
                  <c:pt idx="3">
                    <c:v>Jan</c:v>
                  </c:pt>
                  <c:pt idx="4">
                    <c:v>Feb</c:v>
                  </c:pt>
                  <c:pt idx="5">
                    <c:v>Mar</c:v>
                  </c:pt>
                  <c:pt idx="6">
                    <c:v>Apr</c:v>
                  </c:pt>
                  <c:pt idx="7">
                    <c:v>May</c:v>
                  </c:pt>
                  <c:pt idx="8">
                    <c:v>Jun</c:v>
                  </c:pt>
                  <c:pt idx="9">
                    <c:v>Jul</c:v>
                  </c:pt>
                  <c:pt idx="10">
                    <c:v>Aug</c:v>
                  </c:pt>
                  <c:pt idx="11">
                    <c:v>Sep</c:v>
                  </c:pt>
                  <c:pt idx="12">
                    <c:v>Oct</c:v>
                  </c:pt>
                  <c:pt idx="13">
                    <c:v>Nov</c:v>
                  </c:pt>
                  <c:pt idx="14">
                    <c:v>Dec</c:v>
                  </c:pt>
                </c:lvl>
                <c:lvl>
                  <c:pt idx="0">
                    <c:v>2016</c:v>
                  </c:pt>
                  <c:pt idx="3">
                    <c:v>2017</c:v>
                  </c:pt>
                </c:lvl>
              </c:multiLvlStrCache>
            </c:multiLvlStrRef>
          </c:cat>
          <c:val>
            <c:numRef>
              <c:f>Period_analysis!$M$4:$M$18</c:f>
              <c:numCache>
                <c:formatCode>General</c:formatCode>
                <c:ptCount val="15"/>
                <c:pt idx="0">
                  <c:v>7</c:v>
                </c:pt>
                <c:pt idx="1">
                  <c:v>83</c:v>
                </c:pt>
                <c:pt idx="2">
                  <c:v>160</c:v>
                </c:pt>
                <c:pt idx="3">
                  <c:v>181</c:v>
                </c:pt>
                <c:pt idx="4">
                  <c:v>277</c:v>
                </c:pt>
                <c:pt idx="5">
                  <c:v>440</c:v>
                </c:pt>
                <c:pt idx="6">
                  <c:v>427</c:v>
                </c:pt>
                <c:pt idx="7">
                  <c:v>366</c:v>
                </c:pt>
                <c:pt idx="8">
                  <c:v>453</c:v>
                </c:pt>
                <c:pt idx="9">
                  <c:v>441</c:v>
                </c:pt>
                <c:pt idx="10">
                  <c:v>341</c:v>
                </c:pt>
                <c:pt idx="11">
                  <c:v>425</c:v>
                </c:pt>
                <c:pt idx="12">
                  <c:v>400</c:v>
                </c:pt>
                <c:pt idx="13">
                  <c:v>157</c:v>
                </c:pt>
                <c:pt idx="14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43D-4A5D-81AD-456A9C55AE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9002288"/>
        <c:axId val="249006448"/>
      </c:areaChart>
      <c:catAx>
        <c:axId val="2490022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9006448"/>
        <c:crosses val="autoZero"/>
        <c:auto val="1"/>
        <c:lblAlgn val="ctr"/>
        <c:lblOffset val="100"/>
        <c:noMultiLvlLbl val="0"/>
      </c:catAx>
      <c:valAx>
        <c:axId val="249006448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90022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[Transformed_data.xlsx]Sales_analysis!Deal Stages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Deal</a:t>
            </a:r>
            <a:r>
              <a:rPr lang="en-US" b="1" baseline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Stages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Sales_analysis!$C$73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682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dLbl>
              <c:idx val="1"/>
              <c:layout>
                <c:manualLayout>
                  <c:x val="-3.1033786752434523E-3"/>
                  <c:y val="1.388888888888880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491-4950-A223-5D9937DC73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Sales_analysis!$B$74:$B$77</c:f>
              <c:strCache>
                <c:ptCount val="4"/>
                <c:pt idx="0">
                  <c:v>Won</c:v>
                </c:pt>
                <c:pt idx="1">
                  <c:v>Lost</c:v>
                </c:pt>
                <c:pt idx="2">
                  <c:v>Engaging</c:v>
                </c:pt>
                <c:pt idx="3">
                  <c:v>Prospecting</c:v>
                </c:pt>
              </c:strCache>
            </c:strRef>
          </c:cat>
          <c:val>
            <c:numRef>
              <c:f>Sales_analysis!$C$74:$C$77</c:f>
              <c:numCache>
                <c:formatCode>General</c:formatCode>
                <c:ptCount val="4"/>
                <c:pt idx="0">
                  <c:v>4238</c:v>
                </c:pt>
                <c:pt idx="1">
                  <c:v>2473</c:v>
                </c:pt>
                <c:pt idx="2">
                  <c:v>1589</c:v>
                </c:pt>
                <c:pt idx="3">
                  <c:v>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91-4950-A223-5D9937DC73A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75221792"/>
        <c:axId val="475222624"/>
      </c:barChart>
      <c:catAx>
        <c:axId val="475221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5222624"/>
        <c:crosses val="autoZero"/>
        <c:auto val="1"/>
        <c:lblAlgn val="ctr"/>
        <c:lblOffset val="100"/>
        <c:noMultiLvlLbl val="0"/>
      </c:catAx>
      <c:valAx>
        <c:axId val="475222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7522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Revenue by Product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1.79513881036138E-2"/>
          <c:y val="4.65308224231267E-2"/>
          <c:w val="0.97267223625035903"/>
          <c:h val="0.831783582713449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Sheet5!$H$4</c:f>
              <c:strCache>
                <c:ptCount val="1"/>
                <c:pt idx="0">
                  <c:v>Product</c:v>
                </c:pt>
              </c:strCache>
            </c:strRef>
          </c:tx>
          <c:spPr>
            <a:solidFill>
              <a:srgbClr val="00743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numFmt formatCode="&quot;$&quot;0.00,,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Sheet5!$H$5:$H$11</c:f>
              <c:strCache>
                <c:ptCount val="7"/>
                <c:pt idx="0">
                  <c:v>GTX PRO</c:v>
                </c:pt>
                <c:pt idx="1">
                  <c:v>GTX Plus Pro</c:v>
                </c:pt>
                <c:pt idx="2">
                  <c:v>MG Advanced</c:v>
                </c:pt>
                <c:pt idx="3">
                  <c:v>GTX Plus Basic</c:v>
                </c:pt>
                <c:pt idx="4">
                  <c:v>GTX Basic</c:v>
                </c:pt>
                <c:pt idx="5">
                  <c:v>GTK 500</c:v>
                </c:pt>
                <c:pt idx="6">
                  <c:v>MG Special</c:v>
                </c:pt>
              </c:strCache>
            </c:strRef>
          </c:cat>
          <c:val>
            <c:numRef>
              <c:f>Sheet5!$I$5:$I$11</c:f>
              <c:numCache>
                <c:formatCode>"$"#,##0</c:formatCode>
                <c:ptCount val="7"/>
                <c:pt idx="0">
                  <c:v>3510578</c:v>
                </c:pt>
                <c:pt idx="1">
                  <c:v>2629651</c:v>
                </c:pt>
                <c:pt idx="2">
                  <c:v>2216387</c:v>
                </c:pt>
                <c:pt idx="3">
                  <c:v>705275</c:v>
                </c:pt>
                <c:pt idx="4">
                  <c:v>499263</c:v>
                </c:pt>
                <c:pt idx="5">
                  <c:v>400612</c:v>
                </c:pt>
                <c:pt idx="6">
                  <c:v>43768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C8-4FF8-8047-C668486B277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97155488"/>
        <c:axId val="497157984"/>
      </c:barChart>
      <c:catAx>
        <c:axId val="497155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800" b="1" i="0" u="none" strike="noStrike" kern="120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7157984"/>
        <c:crosses val="autoZero"/>
        <c:auto val="1"/>
        <c:lblAlgn val="ctr"/>
        <c:lblOffset val="100"/>
        <c:noMultiLvlLbl val="0"/>
      </c:catAx>
      <c:valAx>
        <c:axId val="497157984"/>
        <c:scaling>
          <c:orientation val="minMax"/>
        </c:scaling>
        <c:delete val="1"/>
        <c:axPos val="l"/>
        <c:numFmt formatCode="&quot;$&quot;#,##0" sourceLinked="1"/>
        <c:majorTickMark val="none"/>
        <c:minorTickMark val="none"/>
        <c:tickLblPos val="nextTo"/>
        <c:crossAx val="497155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Transactions by Product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1243037297056334E-2"/>
          <c:y val="0.12713309059806724"/>
          <c:w val="0.95326554104754102"/>
          <c:h val="0.700176903719631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Sheet5!$H$17</c:f>
              <c:strCache>
                <c:ptCount val="1"/>
                <c:pt idx="0">
                  <c:v>Products</c:v>
                </c:pt>
              </c:strCache>
            </c:strRef>
          </c:tx>
          <c:spPr>
            <a:solidFill>
              <a:srgbClr val="0F5E0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400" b="1" i="0" u="none" strike="noStrike" kern="1200" baseline="0">
                    <a:solidFill>
                      <a:sysClr val="windowText" lastClr="000000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Sheet5!$H$18:$H$24</c:f>
              <c:strCache>
                <c:ptCount val="7"/>
                <c:pt idx="0">
                  <c:v>GTX Basic</c:v>
                </c:pt>
                <c:pt idx="1">
                  <c:v>MG Special</c:v>
                </c:pt>
                <c:pt idx="2">
                  <c:v>GTX PRO</c:v>
                </c:pt>
                <c:pt idx="3">
                  <c:v>MG Advanced</c:v>
                </c:pt>
                <c:pt idx="4">
                  <c:v>GTX Plus Basic</c:v>
                </c:pt>
                <c:pt idx="5">
                  <c:v>GTX Plus Pro</c:v>
                </c:pt>
                <c:pt idx="6">
                  <c:v>GTK 500</c:v>
                </c:pt>
              </c:strCache>
            </c:strRef>
          </c:cat>
          <c:val>
            <c:numRef>
              <c:f>Sheet5!$I$18:$I$24</c:f>
              <c:numCache>
                <c:formatCode>General</c:formatCode>
                <c:ptCount val="7"/>
                <c:pt idx="0">
                  <c:v>915</c:v>
                </c:pt>
                <c:pt idx="1">
                  <c:v>793</c:v>
                </c:pt>
                <c:pt idx="2">
                  <c:v>729</c:v>
                </c:pt>
                <c:pt idx="3">
                  <c:v>654</c:v>
                </c:pt>
                <c:pt idx="4">
                  <c:v>653</c:v>
                </c:pt>
                <c:pt idx="5">
                  <c:v>479</c:v>
                </c:pt>
                <c:pt idx="6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32-4334-A699-E52C9F637DF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97155488"/>
        <c:axId val="497157984"/>
      </c:barChart>
      <c:catAx>
        <c:axId val="497155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800" b="1" i="0" u="none" strike="noStrike" kern="120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7157984"/>
        <c:crosses val="autoZero"/>
        <c:auto val="1"/>
        <c:lblAlgn val="ctr"/>
        <c:lblOffset val="100"/>
        <c:noMultiLvlLbl val="0"/>
      </c:catAx>
      <c:valAx>
        <c:axId val="497157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7155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2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pPr>
            <a:r>
              <a:rPr lang="en-US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Revenue by Region</a:t>
            </a:r>
          </a:p>
        </c:rich>
      </c:tx>
      <c:layout>
        <c:manualLayout>
          <c:xMode val="edge"/>
          <c:yMode val="edge"/>
          <c:x val="0.17282996013596466"/>
          <c:y val="0.10129610228231924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5215320848977415"/>
          <c:y val="0.24310824475466056"/>
          <c:w val="0.71748019113872818"/>
          <c:h val="0.71328838539861128"/>
        </c:manualLayout>
      </c:layout>
      <c:pieChart>
        <c:varyColors val="1"/>
        <c:ser>
          <c:idx val="1"/>
          <c:order val="0"/>
          <c:spPr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rgbClr val="00990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374-469F-8D73-9620336DAB42}"/>
              </c:ext>
            </c:extLst>
          </c:dPt>
          <c:dPt>
            <c:idx val="1"/>
            <c:bubble3D val="0"/>
            <c:spPr>
              <a:solidFill>
                <a:srgbClr val="99FF99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374-469F-8D73-9620336DAB42}"/>
              </c:ext>
            </c:extLst>
          </c:dPt>
          <c:dPt>
            <c:idx val="2"/>
            <c:bubble3D val="0"/>
            <c:spPr>
              <a:solidFill>
                <a:srgbClr val="00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374-469F-8D73-9620336DAB42}"/>
              </c:ext>
            </c:extLst>
          </c:dPt>
          <c:dLbls>
            <c:dLbl>
              <c:idx val="0"/>
              <c:layout>
                <c:manualLayout>
                  <c:x val="0.15766070631738099"/>
                  <c:y val="0.216825657359388"/>
                </c:manualLayout>
              </c:layout>
              <c:numFmt formatCode="&quot;$&quot;0.0,,&quot;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en-US" sz="900" b="1" i="0" u="none" strike="noStrike" kern="1200" baseline="0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  <a:latin typeface="Century Gothic" panose="020B0502020202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74-469F-8D73-9620336DAB42}"/>
                </c:ext>
              </c:extLst>
            </c:dLbl>
            <c:dLbl>
              <c:idx val="1"/>
              <c:layout>
                <c:manualLayout>
                  <c:x val="-0.18138765210647018"/>
                  <c:y val="-6.8065552892785999E-2"/>
                </c:manualLayout>
              </c:layout>
              <c:numFmt formatCode="&quot;$&quot;0.0,,&quot;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en-US" sz="800" b="1" i="0" u="none" strike="noStrike" kern="1200" baseline="0">
                      <a:solidFill>
                        <a:schemeClr val="tx1"/>
                      </a:solidFill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  <a:latin typeface="Century Gothic" panose="020B0502020202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9686970246380412"/>
                      <c:h val="0.2152474874962763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D374-469F-8D73-9620336DAB42}"/>
                </c:ext>
              </c:extLst>
            </c:dLbl>
            <c:dLbl>
              <c:idx val="2"/>
              <c:layout>
                <c:manualLayout>
                  <c:x val="0.19917576977577803"/>
                  <c:y val="-0.16670475813677024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74-469F-8D73-9620336DAB42}"/>
                </c:ext>
              </c:extLst>
            </c:dLbl>
            <c:numFmt formatCode="&quot;$&quot;0.0,,&quot;M&quot;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900" b="1" i="0" u="none" strike="noStrike" kern="1200" baseline="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Century Gothic" panose="020B0502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Rough_work!$B$6:$B$8</c:f>
              <c:strCache>
                <c:ptCount val="3"/>
                <c:pt idx="0">
                  <c:v>West_x000d_</c:v>
                </c:pt>
                <c:pt idx="1">
                  <c:v>Central_x000d_</c:v>
                </c:pt>
                <c:pt idx="2">
                  <c:v>East_x000d_</c:v>
                </c:pt>
              </c:strCache>
            </c:strRef>
          </c:cat>
          <c:val>
            <c:numRef>
              <c:f>Rough_work!$C$6:$C$8</c:f>
              <c:numCache>
                <c:formatCode>General</c:formatCode>
                <c:ptCount val="3"/>
                <c:pt idx="0">
                  <c:v>3568647</c:v>
                </c:pt>
                <c:pt idx="1">
                  <c:v>3346293</c:v>
                </c:pt>
                <c:pt idx="2">
                  <c:v>3090594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374-469F-8D73-9620336DAB42}"/>
            </c:ext>
          </c:extLst>
        </c:ser>
        <c:ser>
          <c:idx val="0"/>
          <c:order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D374-469F-8D73-9620336DAB4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D374-469F-8D73-9620336DAB4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D374-469F-8D73-9620336DAB4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Rough_work!$B$6:$B$8</c:f>
              <c:strCache>
                <c:ptCount val="3"/>
                <c:pt idx="0">
                  <c:v>West_x000d_</c:v>
                </c:pt>
                <c:pt idx="1">
                  <c:v>Central_x000d_</c:v>
                </c:pt>
                <c:pt idx="2">
                  <c:v>East_x000d_</c:v>
                </c:pt>
              </c:strCache>
            </c:strRef>
          </c:cat>
          <c:val>
            <c:numRef>
              <c:f>Rough_work!$C$6:$C$8</c:f>
              <c:numCache>
                <c:formatCode>General</c:formatCode>
                <c:ptCount val="3"/>
                <c:pt idx="0">
                  <c:v>3568647</c:v>
                </c:pt>
                <c:pt idx="1">
                  <c:v>3346293</c:v>
                </c:pt>
                <c:pt idx="2">
                  <c:v>3090594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D374-469F-8D73-9620336DAB4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270"/>
      </c:pieChart>
    </c:plotArea>
    <c:plotVisOnly val="1"/>
    <c:dispBlanksAs val="gap"/>
    <c:showDLblsOverMax val="0"/>
  </c:chart>
  <c:spPr>
    <a:noFill/>
    <a:ln w="6350" cap="flat" cmpd="sng" algn="ctr">
      <a:noFill/>
      <a:prstDash val="solid"/>
      <a:round/>
    </a:ln>
  </c:spPr>
  <c:txPr>
    <a:bodyPr/>
    <a:lstStyle/>
    <a:p>
      <a:pPr>
        <a:defRPr lang="en-US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Revenue by Sector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5763353656261234"/>
          <c:y val="0.15014263473531966"/>
          <c:w val="0.71188098048470827"/>
          <c:h val="0.7783608725335756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Rough_work!$L$5</c:f>
              <c:strCache>
                <c:ptCount val="1"/>
                <c:pt idx="0">
                  <c:v>Sector</c:v>
                </c:pt>
              </c:strCache>
            </c:strRef>
          </c:tx>
          <c:spPr>
            <a:solidFill>
              <a:srgbClr val="0F5E0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numFmt formatCode="&quot;$&quot;0.00,,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800" b="1" i="0" u="none" strike="noStrike" kern="1200" baseline="0">
                    <a:solidFill>
                      <a:sysClr val="windowText" lastClr="000000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Rough_work!$L$6:$L$15</c:f>
              <c:strCache>
                <c:ptCount val="10"/>
                <c:pt idx="0">
                  <c:v>Retail</c:v>
                </c:pt>
                <c:pt idx="1">
                  <c:v>Technology</c:v>
                </c:pt>
                <c:pt idx="2">
                  <c:v>Medical</c:v>
                </c:pt>
                <c:pt idx="3">
                  <c:v>Software</c:v>
                </c:pt>
                <c:pt idx="4">
                  <c:v>Finance</c:v>
                </c:pt>
                <c:pt idx="5">
                  <c:v>Marketing</c:v>
                </c:pt>
                <c:pt idx="6">
                  <c:v>Entertainment</c:v>
                </c:pt>
                <c:pt idx="7">
                  <c:v>Telecommunications</c:v>
                </c:pt>
                <c:pt idx="8">
                  <c:v>Services</c:v>
                </c:pt>
                <c:pt idx="9">
                  <c:v>Employment</c:v>
                </c:pt>
              </c:strCache>
            </c:strRef>
          </c:cat>
          <c:val>
            <c:numRef>
              <c:f>Rough_work!$M$6:$M$15</c:f>
              <c:numCache>
                <c:formatCode>"$"#,##0</c:formatCode>
                <c:ptCount val="10"/>
                <c:pt idx="0">
                  <c:v>1867528</c:v>
                </c:pt>
                <c:pt idx="1">
                  <c:v>1515487</c:v>
                </c:pt>
                <c:pt idx="2">
                  <c:v>1359595</c:v>
                </c:pt>
                <c:pt idx="3">
                  <c:v>1077934</c:v>
                </c:pt>
                <c:pt idx="4">
                  <c:v>950908</c:v>
                </c:pt>
                <c:pt idx="5">
                  <c:v>922321</c:v>
                </c:pt>
                <c:pt idx="6">
                  <c:v>689007</c:v>
                </c:pt>
                <c:pt idx="7">
                  <c:v>653574</c:v>
                </c:pt>
                <c:pt idx="8">
                  <c:v>533006</c:v>
                </c:pt>
                <c:pt idx="9">
                  <c:v>436174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BA-43F2-961B-DA35DD54C22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497155488"/>
        <c:axId val="497157984"/>
      </c:barChart>
      <c:catAx>
        <c:axId val="4971554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800" b="1" i="0" u="none" strike="noStrike" kern="120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7157984"/>
        <c:crosses val="autoZero"/>
        <c:auto val="1"/>
        <c:lblAlgn val="ctr"/>
        <c:lblOffset val="100"/>
        <c:noMultiLvlLbl val="0"/>
      </c:catAx>
      <c:valAx>
        <c:axId val="497157984"/>
        <c:scaling>
          <c:orientation val="minMax"/>
        </c:scaling>
        <c:delete val="1"/>
        <c:axPos val="b"/>
        <c:numFmt formatCode="&quot;$&quot;#,##0" sourceLinked="1"/>
        <c:majorTickMark val="none"/>
        <c:minorTickMark val="none"/>
        <c:tickLblPos val="nextTo"/>
        <c:crossAx val="497155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Regional Transactions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0555555555555555E-2"/>
          <c:y val="6.0185185185185182E-2"/>
          <c:w val="0.93888888888888888"/>
          <c:h val="0.74569663167104117"/>
        </c:manualLayout>
      </c:layout>
      <c:barChart>
        <c:barDir val="col"/>
        <c:grouping val="clustered"/>
        <c:varyColors val="0"/>
        <c:ser>
          <c:idx val="0"/>
          <c:order val="0"/>
          <c:tx>
            <c:v>Total</c:v>
          </c:tx>
          <c:spPr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ysClr val="windowText" lastClr="000000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Rough_work!$B$12:$B$14</c:f>
              <c:strCache>
                <c:ptCount val="3"/>
                <c:pt idx="0">
                  <c:v>Central_x000d_</c:v>
                </c:pt>
                <c:pt idx="1">
                  <c:v>West_x000d_</c:v>
                </c:pt>
                <c:pt idx="2">
                  <c:v>East_x000d_</c:v>
                </c:pt>
              </c:strCache>
            </c:strRef>
          </c:cat>
          <c:val>
            <c:numRef>
              <c:f>Rough_work!$D$12:$D$14</c:f>
              <c:numCache>
                <c:formatCode>General</c:formatCode>
                <c:ptCount val="3"/>
                <c:pt idx="0">
                  <c:v>3512</c:v>
                </c:pt>
                <c:pt idx="1">
                  <c:v>2997</c:v>
                </c:pt>
                <c:pt idx="2">
                  <c:v>2291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3C-4D4B-98D4-5D8358A69A6B}"/>
            </c:ext>
          </c:extLst>
        </c:ser>
        <c:ser>
          <c:idx val="1"/>
          <c:order val="1"/>
          <c:tx>
            <c:v>Successful</c:v>
          </c:tx>
          <c:spPr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ysClr val="windowText" lastClr="000000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Rough_work!$B$12:$B$14</c:f>
              <c:strCache>
                <c:ptCount val="3"/>
                <c:pt idx="0">
                  <c:v>Central_x000d_</c:v>
                </c:pt>
                <c:pt idx="1">
                  <c:v>West_x000d_</c:v>
                </c:pt>
                <c:pt idx="2">
                  <c:v>East_x000d_</c:v>
                </c:pt>
              </c:strCache>
            </c:strRef>
          </c:cat>
          <c:val>
            <c:numRef>
              <c:f>Rough_work!$E$12:$E$14</c:f>
              <c:numCache>
                <c:formatCode>General</c:formatCode>
                <c:ptCount val="3"/>
                <c:pt idx="0">
                  <c:v>1629</c:v>
                </c:pt>
                <c:pt idx="1">
                  <c:v>1438</c:v>
                </c:pt>
                <c:pt idx="2">
                  <c:v>1171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3C-4D4B-98D4-5D8358A69A6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99419168"/>
        <c:axId val="599427072"/>
      </c:barChart>
      <c:catAx>
        <c:axId val="5994191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9427072"/>
        <c:crosses val="autoZero"/>
        <c:auto val="1"/>
        <c:lblAlgn val="ctr"/>
        <c:lblOffset val="100"/>
        <c:noMultiLvlLbl val="0"/>
      </c:catAx>
      <c:valAx>
        <c:axId val="599427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9419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ysClr val="windowText" lastClr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Top</a:t>
            </a:r>
            <a:r>
              <a:rPr lang="en-US" b="1" baseline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3 vs Bottom 3 </a:t>
            </a: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Sales Agent</a:t>
            </a:r>
            <a:r>
              <a:rPr lang="en-US" b="1" baseline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Transactions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c:rich>
      </c:tx>
      <c:layout>
        <c:manualLayout>
          <c:xMode val="edge"/>
          <c:yMode val="edge"/>
          <c:x val="0.25698014001717334"/>
          <c:y val="1.73629529816701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3938618858139961E-2"/>
          <c:y val="0.16593109455374952"/>
          <c:w val="0.94177726484976976"/>
          <c:h val="0.54350205213215741"/>
        </c:manualLayout>
      </c:layout>
      <c:lineChart>
        <c:grouping val="standard"/>
        <c:varyColors val="0"/>
        <c:ser>
          <c:idx val="0"/>
          <c:order val="0"/>
          <c:tx>
            <c:strRef>
              <c:f>Period_analysis!$R$3</c:f>
              <c:strCache>
                <c:ptCount val="1"/>
                <c:pt idx="0">
                  <c:v>Darcel Schlecht</c:v>
                </c:pt>
              </c:strCache>
            </c:strRef>
          </c:tx>
          <c:spPr>
            <a:ln w="28575" cap="rnd">
              <a:solidFill>
                <a:srgbClr val="0F5E02"/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Period_analysis!$Q$4:$Q$17</c:f>
              <c:strCache>
                <c:ptCount val="14"/>
                <c:pt idx="0">
                  <c:v>Nov</c:v>
                </c:pt>
                <c:pt idx="1">
                  <c:v>Dec</c:v>
                </c:pt>
                <c:pt idx="2">
                  <c:v>Jan</c:v>
                </c:pt>
                <c:pt idx="3">
                  <c:v>Feb</c:v>
                </c:pt>
                <c:pt idx="4">
                  <c:v>Mar</c:v>
                </c:pt>
                <c:pt idx="5">
                  <c:v>Apr</c:v>
                </c:pt>
                <c:pt idx="6">
                  <c:v>May</c:v>
                </c:pt>
                <c:pt idx="7">
                  <c:v>Jun</c:v>
                </c:pt>
                <c:pt idx="8">
                  <c:v>Jul</c:v>
                </c:pt>
                <c:pt idx="9">
                  <c:v>Aug</c:v>
                </c:pt>
                <c:pt idx="10">
                  <c:v>Sep</c:v>
                </c:pt>
                <c:pt idx="11">
                  <c:v>Oct</c:v>
                </c:pt>
                <c:pt idx="12">
                  <c:v>Nov</c:v>
                </c:pt>
                <c:pt idx="13">
                  <c:v>Dec</c:v>
                </c:pt>
              </c:strCache>
            </c:strRef>
          </c:cat>
          <c:val>
            <c:numRef>
              <c:f>Period_analysis!$R$4:$R$17</c:f>
              <c:numCache>
                <c:formatCode>General</c:formatCode>
                <c:ptCount val="14"/>
                <c:pt idx="0">
                  <c:v>11</c:v>
                </c:pt>
                <c:pt idx="1">
                  <c:v>18</c:v>
                </c:pt>
                <c:pt idx="2">
                  <c:v>18</c:v>
                </c:pt>
                <c:pt idx="3">
                  <c:v>33</c:v>
                </c:pt>
                <c:pt idx="4">
                  <c:v>52</c:v>
                </c:pt>
                <c:pt idx="5">
                  <c:v>64</c:v>
                </c:pt>
                <c:pt idx="6">
                  <c:v>37</c:v>
                </c:pt>
                <c:pt idx="7">
                  <c:v>63</c:v>
                </c:pt>
                <c:pt idx="8">
                  <c:v>140</c:v>
                </c:pt>
                <c:pt idx="9">
                  <c:v>54</c:v>
                </c:pt>
                <c:pt idx="10">
                  <c:v>55</c:v>
                </c:pt>
                <c:pt idx="11">
                  <c:v>69</c:v>
                </c:pt>
                <c:pt idx="12">
                  <c:v>17</c:v>
                </c:pt>
                <c:pt idx="13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02-4AF1-81E0-87FFE073EFB5}"/>
            </c:ext>
          </c:extLst>
        </c:ser>
        <c:ser>
          <c:idx val="1"/>
          <c:order val="1"/>
          <c:tx>
            <c:strRef>
              <c:f>Period_analysis!$S$3</c:f>
              <c:strCache>
                <c:ptCount val="1"/>
                <c:pt idx="0">
                  <c:v>Vicki Laflamme</c:v>
                </c:pt>
              </c:strCache>
            </c:strRef>
          </c:tx>
          <c:spPr>
            <a:ln w="28575" cap="rnd">
              <a:solidFill>
                <a:srgbClr val="009900"/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Period_analysis!$Q$4:$Q$17</c:f>
              <c:strCache>
                <c:ptCount val="14"/>
                <c:pt idx="0">
                  <c:v>Nov</c:v>
                </c:pt>
                <c:pt idx="1">
                  <c:v>Dec</c:v>
                </c:pt>
                <c:pt idx="2">
                  <c:v>Jan</c:v>
                </c:pt>
                <c:pt idx="3">
                  <c:v>Feb</c:v>
                </c:pt>
                <c:pt idx="4">
                  <c:v>Mar</c:v>
                </c:pt>
                <c:pt idx="5">
                  <c:v>Apr</c:v>
                </c:pt>
                <c:pt idx="6">
                  <c:v>May</c:v>
                </c:pt>
                <c:pt idx="7">
                  <c:v>Jun</c:v>
                </c:pt>
                <c:pt idx="8">
                  <c:v>Jul</c:v>
                </c:pt>
                <c:pt idx="9">
                  <c:v>Aug</c:v>
                </c:pt>
                <c:pt idx="10">
                  <c:v>Sep</c:v>
                </c:pt>
                <c:pt idx="11">
                  <c:v>Oct</c:v>
                </c:pt>
                <c:pt idx="12">
                  <c:v>Nov</c:v>
                </c:pt>
                <c:pt idx="13">
                  <c:v>Dec</c:v>
                </c:pt>
              </c:strCache>
            </c:strRef>
          </c:cat>
          <c:val>
            <c:numRef>
              <c:f>Period_analysis!$S$4:$S$17</c:f>
              <c:numCache>
                <c:formatCode>General</c:formatCode>
                <c:ptCount val="14"/>
                <c:pt idx="0">
                  <c:v>2</c:v>
                </c:pt>
                <c:pt idx="1">
                  <c:v>15</c:v>
                </c:pt>
                <c:pt idx="2">
                  <c:v>24</c:v>
                </c:pt>
                <c:pt idx="3">
                  <c:v>27</c:v>
                </c:pt>
                <c:pt idx="4">
                  <c:v>44</c:v>
                </c:pt>
                <c:pt idx="5">
                  <c:v>49</c:v>
                </c:pt>
                <c:pt idx="6">
                  <c:v>42</c:v>
                </c:pt>
                <c:pt idx="7">
                  <c:v>45</c:v>
                </c:pt>
                <c:pt idx="8">
                  <c:v>45</c:v>
                </c:pt>
                <c:pt idx="9">
                  <c:v>45</c:v>
                </c:pt>
                <c:pt idx="10">
                  <c:v>51</c:v>
                </c:pt>
                <c:pt idx="11">
                  <c:v>42</c:v>
                </c:pt>
                <c:pt idx="12">
                  <c:v>13</c:v>
                </c:pt>
                <c:pt idx="13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D02-4AF1-81E0-87FFE073EFB5}"/>
            </c:ext>
          </c:extLst>
        </c:ser>
        <c:ser>
          <c:idx val="2"/>
          <c:order val="2"/>
          <c:tx>
            <c:strRef>
              <c:f>Period_analysis!$T$3</c:f>
              <c:strCache>
                <c:ptCount val="1"/>
                <c:pt idx="0">
                  <c:v>Anna Snelling</c:v>
                </c:pt>
              </c:strCache>
            </c:strRef>
          </c:tx>
          <c:spPr>
            <a:ln w="28575" cap="rnd">
              <a:solidFill>
                <a:srgbClr val="00FF00"/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Period_analysis!$Q$4:$Q$17</c:f>
              <c:strCache>
                <c:ptCount val="14"/>
                <c:pt idx="0">
                  <c:v>Nov</c:v>
                </c:pt>
                <c:pt idx="1">
                  <c:v>Dec</c:v>
                </c:pt>
                <c:pt idx="2">
                  <c:v>Jan</c:v>
                </c:pt>
                <c:pt idx="3">
                  <c:v>Feb</c:v>
                </c:pt>
                <c:pt idx="4">
                  <c:v>Mar</c:v>
                </c:pt>
                <c:pt idx="5">
                  <c:v>Apr</c:v>
                </c:pt>
                <c:pt idx="6">
                  <c:v>May</c:v>
                </c:pt>
                <c:pt idx="7">
                  <c:v>Jun</c:v>
                </c:pt>
                <c:pt idx="8">
                  <c:v>Jul</c:v>
                </c:pt>
                <c:pt idx="9">
                  <c:v>Aug</c:v>
                </c:pt>
                <c:pt idx="10">
                  <c:v>Sep</c:v>
                </c:pt>
                <c:pt idx="11">
                  <c:v>Oct</c:v>
                </c:pt>
                <c:pt idx="12">
                  <c:v>Nov</c:v>
                </c:pt>
                <c:pt idx="13">
                  <c:v>Dec</c:v>
                </c:pt>
              </c:strCache>
            </c:strRef>
          </c:cat>
          <c:val>
            <c:numRef>
              <c:f>Period_analysis!$T$4:$T$17</c:f>
              <c:numCache>
                <c:formatCode>General</c:formatCode>
                <c:ptCount val="14"/>
                <c:pt idx="0">
                  <c:v>5</c:v>
                </c:pt>
                <c:pt idx="1">
                  <c:v>9</c:v>
                </c:pt>
                <c:pt idx="2">
                  <c:v>17</c:v>
                </c:pt>
                <c:pt idx="3">
                  <c:v>12</c:v>
                </c:pt>
                <c:pt idx="4">
                  <c:v>41</c:v>
                </c:pt>
                <c:pt idx="5">
                  <c:v>38</c:v>
                </c:pt>
                <c:pt idx="6">
                  <c:v>39</c:v>
                </c:pt>
                <c:pt idx="7">
                  <c:v>27</c:v>
                </c:pt>
                <c:pt idx="8">
                  <c:v>75</c:v>
                </c:pt>
                <c:pt idx="9">
                  <c:v>48</c:v>
                </c:pt>
                <c:pt idx="10">
                  <c:v>34</c:v>
                </c:pt>
                <c:pt idx="11">
                  <c:v>32</c:v>
                </c:pt>
                <c:pt idx="12">
                  <c:v>7</c:v>
                </c:pt>
                <c:pt idx="13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D02-4AF1-81E0-87FFE073EFB5}"/>
            </c:ext>
          </c:extLst>
        </c:ser>
        <c:ser>
          <c:idx val="7"/>
          <c:order val="3"/>
          <c:tx>
            <c:strRef>
              <c:f>Period_analysis!$U$3</c:f>
              <c:strCache>
                <c:ptCount val="1"/>
                <c:pt idx="0">
                  <c:v>Rosalina Dieter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Period_analysis!$Q$4:$Q$17</c:f>
              <c:strCache>
                <c:ptCount val="14"/>
                <c:pt idx="0">
                  <c:v>Nov</c:v>
                </c:pt>
                <c:pt idx="1">
                  <c:v>Dec</c:v>
                </c:pt>
                <c:pt idx="2">
                  <c:v>Jan</c:v>
                </c:pt>
                <c:pt idx="3">
                  <c:v>Feb</c:v>
                </c:pt>
                <c:pt idx="4">
                  <c:v>Mar</c:v>
                </c:pt>
                <c:pt idx="5">
                  <c:v>Apr</c:v>
                </c:pt>
                <c:pt idx="6">
                  <c:v>May</c:v>
                </c:pt>
                <c:pt idx="7">
                  <c:v>Jun</c:v>
                </c:pt>
                <c:pt idx="8">
                  <c:v>Jul</c:v>
                </c:pt>
                <c:pt idx="9">
                  <c:v>Aug</c:v>
                </c:pt>
                <c:pt idx="10">
                  <c:v>Sep</c:v>
                </c:pt>
                <c:pt idx="11">
                  <c:v>Oct</c:v>
                </c:pt>
                <c:pt idx="12">
                  <c:v>Nov</c:v>
                </c:pt>
                <c:pt idx="13">
                  <c:v>Dec</c:v>
                </c:pt>
              </c:strCache>
            </c:strRef>
          </c:cat>
          <c:val>
            <c:numRef>
              <c:f>Period_analysis!$U$4:$U$17</c:f>
              <c:numCache>
                <c:formatCode>General</c:formatCode>
                <c:ptCount val="14"/>
                <c:pt idx="0">
                  <c:v>5</c:v>
                </c:pt>
                <c:pt idx="1">
                  <c:v>5</c:v>
                </c:pt>
                <c:pt idx="2">
                  <c:v>6</c:v>
                </c:pt>
                <c:pt idx="3">
                  <c:v>8</c:v>
                </c:pt>
                <c:pt idx="4">
                  <c:v>21</c:v>
                </c:pt>
                <c:pt idx="5">
                  <c:v>16</c:v>
                </c:pt>
                <c:pt idx="6">
                  <c:v>17</c:v>
                </c:pt>
                <c:pt idx="7">
                  <c:v>14</c:v>
                </c:pt>
                <c:pt idx="8">
                  <c:v>18</c:v>
                </c:pt>
                <c:pt idx="9">
                  <c:v>9</c:v>
                </c:pt>
                <c:pt idx="10">
                  <c:v>20</c:v>
                </c:pt>
                <c:pt idx="11">
                  <c:v>14</c:v>
                </c:pt>
                <c:pt idx="12">
                  <c:v>3</c:v>
                </c:pt>
                <c:pt idx="13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D02-4AF1-81E0-87FFE073EFB5}"/>
            </c:ext>
          </c:extLst>
        </c:ser>
        <c:ser>
          <c:idx val="8"/>
          <c:order val="4"/>
          <c:tx>
            <c:strRef>
              <c:f>Period_analysis!$V$3</c:f>
              <c:strCache>
                <c:ptCount val="1"/>
                <c:pt idx="0">
                  <c:v>Garret Kinder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Period_analysis!$Q$4:$Q$17</c:f>
              <c:strCache>
                <c:ptCount val="14"/>
                <c:pt idx="0">
                  <c:v>Nov</c:v>
                </c:pt>
                <c:pt idx="1">
                  <c:v>Dec</c:v>
                </c:pt>
                <c:pt idx="2">
                  <c:v>Jan</c:v>
                </c:pt>
                <c:pt idx="3">
                  <c:v>Feb</c:v>
                </c:pt>
                <c:pt idx="4">
                  <c:v>Mar</c:v>
                </c:pt>
                <c:pt idx="5">
                  <c:v>Apr</c:v>
                </c:pt>
                <c:pt idx="6">
                  <c:v>May</c:v>
                </c:pt>
                <c:pt idx="7">
                  <c:v>Jun</c:v>
                </c:pt>
                <c:pt idx="8">
                  <c:v>Jul</c:v>
                </c:pt>
                <c:pt idx="9">
                  <c:v>Aug</c:v>
                </c:pt>
                <c:pt idx="10">
                  <c:v>Sep</c:v>
                </c:pt>
                <c:pt idx="11">
                  <c:v>Oct</c:v>
                </c:pt>
                <c:pt idx="12">
                  <c:v>Nov</c:v>
                </c:pt>
                <c:pt idx="13">
                  <c:v>Dec</c:v>
                </c:pt>
              </c:strCache>
            </c:strRef>
          </c:cat>
          <c:val>
            <c:numRef>
              <c:f>Period_analysis!$V$4:$V$17</c:f>
              <c:numCache>
                <c:formatCode>General</c:formatCode>
                <c:ptCount val="14"/>
                <c:pt idx="0">
                  <c:v>2</c:v>
                </c:pt>
                <c:pt idx="1">
                  <c:v>3</c:v>
                </c:pt>
                <c:pt idx="2">
                  <c:v>8</c:v>
                </c:pt>
                <c:pt idx="3">
                  <c:v>9</c:v>
                </c:pt>
                <c:pt idx="4">
                  <c:v>17</c:v>
                </c:pt>
                <c:pt idx="5">
                  <c:v>13</c:v>
                </c:pt>
                <c:pt idx="6">
                  <c:v>9</c:v>
                </c:pt>
                <c:pt idx="7">
                  <c:v>12</c:v>
                </c:pt>
                <c:pt idx="8">
                  <c:v>10</c:v>
                </c:pt>
                <c:pt idx="9">
                  <c:v>8</c:v>
                </c:pt>
                <c:pt idx="10">
                  <c:v>14</c:v>
                </c:pt>
                <c:pt idx="11">
                  <c:v>14</c:v>
                </c:pt>
                <c:pt idx="12">
                  <c:v>4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D02-4AF1-81E0-87FFE073EFB5}"/>
            </c:ext>
          </c:extLst>
        </c:ser>
        <c:ser>
          <c:idx val="9"/>
          <c:order val="5"/>
          <c:tx>
            <c:strRef>
              <c:f>Period_analysis!$W$3</c:f>
              <c:strCache>
                <c:ptCount val="1"/>
                <c:pt idx="0">
                  <c:v>Wilburn Farren</c:v>
                </c:pt>
              </c:strCache>
            </c:strRef>
          </c:tx>
          <c:spPr>
            <a:ln w="28575" cap="rnd">
              <a:solidFill>
                <a:srgbClr val="960407"/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cat>
            <c:strRef>
              <c:f>Period_analysis!$Q$4:$Q$17</c:f>
              <c:strCache>
                <c:ptCount val="14"/>
                <c:pt idx="0">
                  <c:v>Nov</c:v>
                </c:pt>
                <c:pt idx="1">
                  <c:v>Dec</c:v>
                </c:pt>
                <c:pt idx="2">
                  <c:v>Jan</c:v>
                </c:pt>
                <c:pt idx="3">
                  <c:v>Feb</c:v>
                </c:pt>
                <c:pt idx="4">
                  <c:v>Mar</c:v>
                </c:pt>
                <c:pt idx="5">
                  <c:v>Apr</c:v>
                </c:pt>
                <c:pt idx="6">
                  <c:v>May</c:v>
                </c:pt>
                <c:pt idx="7">
                  <c:v>Jun</c:v>
                </c:pt>
                <c:pt idx="8">
                  <c:v>Jul</c:v>
                </c:pt>
                <c:pt idx="9">
                  <c:v>Aug</c:v>
                </c:pt>
                <c:pt idx="10">
                  <c:v>Sep</c:v>
                </c:pt>
                <c:pt idx="11">
                  <c:v>Oct</c:v>
                </c:pt>
                <c:pt idx="12">
                  <c:v>Nov</c:v>
                </c:pt>
                <c:pt idx="13">
                  <c:v>Dec</c:v>
                </c:pt>
              </c:strCache>
            </c:strRef>
          </c:cat>
          <c:val>
            <c:numRef>
              <c:f>Period_analysis!$W$4:$W$17</c:f>
              <c:numCache>
                <c:formatCode>General</c:formatCode>
                <c:ptCount val="14"/>
                <c:pt idx="0">
                  <c:v>2</c:v>
                </c:pt>
                <c:pt idx="1">
                  <c:v>1</c:v>
                </c:pt>
                <c:pt idx="2">
                  <c:v>5</c:v>
                </c:pt>
                <c:pt idx="3">
                  <c:v>5</c:v>
                </c:pt>
                <c:pt idx="4">
                  <c:v>13</c:v>
                </c:pt>
                <c:pt idx="5">
                  <c:v>10</c:v>
                </c:pt>
                <c:pt idx="6">
                  <c:v>11</c:v>
                </c:pt>
                <c:pt idx="7">
                  <c:v>8</c:v>
                </c:pt>
                <c:pt idx="8">
                  <c:v>13</c:v>
                </c:pt>
                <c:pt idx="9">
                  <c:v>8</c:v>
                </c:pt>
                <c:pt idx="10">
                  <c:v>9</c:v>
                </c:pt>
                <c:pt idx="11">
                  <c:v>14</c:v>
                </c:pt>
                <c:pt idx="12">
                  <c:v>8</c:v>
                </c:pt>
                <c:pt idx="13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D02-4AF1-81E0-87FFE073EF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8969072"/>
        <c:axId val="378969488"/>
      </c:lineChart>
      <c:catAx>
        <c:axId val="378969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969488"/>
        <c:crosses val="autoZero"/>
        <c:auto val="1"/>
        <c:lblAlgn val="ctr"/>
        <c:lblOffset val="100"/>
        <c:noMultiLvlLbl val="0"/>
      </c:catAx>
      <c:valAx>
        <c:axId val="3789694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969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 panose="020B0604020202020204"/>
      </a:defRPr>
    </a:lvl1pPr>
    <a:lvl2pPr indent="228600" latinLnBrk="0">
      <a:defRPr sz="1400">
        <a:latin typeface="+mn-lt"/>
        <a:ea typeface="+mn-ea"/>
        <a:cs typeface="+mn-cs"/>
        <a:sym typeface="Arial" panose="020B0604020202020204"/>
      </a:defRPr>
    </a:lvl2pPr>
    <a:lvl3pPr indent="457200" latinLnBrk="0">
      <a:defRPr sz="1400">
        <a:latin typeface="+mn-lt"/>
        <a:ea typeface="+mn-ea"/>
        <a:cs typeface="+mn-cs"/>
        <a:sym typeface="Arial" panose="020B0604020202020204"/>
      </a:defRPr>
    </a:lvl3pPr>
    <a:lvl4pPr indent="685800" latinLnBrk="0">
      <a:defRPr sz="1400">
        <a:latin typeface="+mn-lt"/>
        <a:ea typeface="+mn-ea"/>
        <a:cs typeface="+mn-cs"/>
        <a:sym typeface="Arial" panose="020B0604020202020204"/>
      </a:defRPr>
    </a:lvl4pPr>
    <a:lvl5pPr indent="914400" latinLnBrk="0">
      <a:defRPr sz="1400">
        <a:latin typeface="+mn-lt"/>
        <a:ea typeface="+mn-ea"/>
        <a:cs typeface="+mn-cs"/>
        <a:sym typeface="Arial" panose="020B0604020202020204"/>
      </a:defRPr>
    </a:lvl5pPr>
    <a:lvl6pPr indent="1143000" latinLnBrk="0">
      <a:defRPr sz="1400">
        <a:latin typeface="+mn-lt"/>
        <a:ea typeface="+mn-ea"/>
        <a:cs typeface="+mn-cs"/>
        <a:sym typeface="Arial" panose="020B0604020202020204"/>
      </a:defRPr>
    </a:lvl6pPr>
    <a:lvl7pPr indent="1371600" latinLnBrk="0">
      <a:defRPr sz="1400">
        <a:latin typeface="+mn-lt"/>
        <a:ea typeface="+mn-ea"/>
        <a:cs typeface="+mn-cs"/>
        <a:sym typeface="Arial" panose="020B0604020202020204"/>
      </a:defRPr>
    </a:lvl7pPr>
    <a:lvl8pPr indent="1600200" latinLnBrk="0">
      <a:defRPr sz="1400">
        <a:latin typeface="+mn-lt"/>
        <a:ea typeface="+mn-ea"/>
        <a:cs typeface="+mn-cs"/>
        <a:sym typeface="Arial" panose="020B0604020202020204"/>
      </a:defRPr>
    </a:lvl8pPr>
    <a:lvl9pPr indent="1828800" latinLnBrk="0">
      <a:defRPr sz="1400">
        <a:latin typeface="+mn-lt"/>
        <a:ea typeface="+mn-ea"/>
        <a:cs typeface="+mn-cs"/>
        <a:sym typeface="Arial" panose="020B06040202020202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 hasCustomPrompt="1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 hasCustomPrompt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 hasCustomPrompt="1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 hasCustomPrompt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 hasCustomPrompt="1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 hasCustomPrompt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 hasCustomPrompt="1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 hasCustomPrompt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 hasCustomPrompt="1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 hasCustomPrompt="1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 hasCustomPrompt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 hasCustomPrompt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hf sldNum="0" hdr="0" ftr="0" dt="0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 panose="020B0604020202020204"/>
        <a:buChar char="●"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1005205" marR="0" indent="-40830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 panose="020B0604020202020204"/>
        <a:buChar char="○"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1462405" marR="0" indent="-40830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 panose="020B0604020202020204"/>
        <a:buChar char="■"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1919605" marR="0" indent="-40830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 panose="020B0604020202020204"/>
        <a:buChar char="●"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2376805" marR="0" indent="-40830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 panose="020B0604020202020204"/>
        <a:buChar char="○"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2834005" marR="0" indent="-40830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 panose="020B0604020202020204"/>
        <a:buChar char="■"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3291205" marR="0" indent="-40830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 panose="020B0604020202020204"/>
        <a:buChar char="●"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3748405" marR="0" indent="-40830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 panose="020B0604020202020204"/>
        <a:buChar char="○"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4205605" marR="0" indent="-40830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 panose="020B0604020202020204"/>
        <a:buChar char="■"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 panose="020B060402020202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0" y="4361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11" name="Shape 56"/>
          <p:cNvSpPr/>
          <p:nvPr/>
        </p:nvSpPr>
        <p:spPr>
          <a:xfrm>
            <a:off x="537900" y="3330325"/>
            <a:ext cx="5550600" cy="55054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sz="2400" dirty="0">
                <a:latin typeface="+mj-lt"/>
                <a:ea typeface="Times New Roman" panose="02020603050405020304" charset="0"/>
                <a:cs typeface="+mj-lt"/>
                <a:sym typeface="Times New Roman" panose="02020603050405020304" charset="0"/>
              </a:rPr>
              <a:t>Muhammad Abdulmateen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537900" y="1373550"/>
            <a:ext cx="8269736" cy="14598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n-ea"/>
                <a:cs typeface="+mj-lt"/>
                <a:sym typeface="Arial" panose="020B0604020202020204"/>
              </a:rPr>
              <a:t>Customer Relationship Manageme</a:t>
            </a:r>
            <a:r>
              <a:rPr lang="en-US" sz="4000" dirty="0">
                <a:solidFill>
                  <a:schemeClr val="bg1"/>
                </a:solidFill>
                <a:latin typeface="+mj-lt"/>
                <a:cs typeface="+mj-lt"/>
              </a:rPr>
              <a:t>nt (CRM) Data Analysis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n-ea"/>
              <a:cs typeface="+mj-lt"/>
              <a:sym typeface="Arial" panose="020B0604020202020204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11505" y="4046206"/>
            <a:ext cx="3342005" cy="3359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600" dirty="0">
                <a:solidFill>
                  <a:schemeClr val="bg1"/>
                </a:solidFill>
              </a:rPr>
              <a:t>Wednesday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, June 1</a:t>
            </a:r>
            <a:r>
              <a:rPr lang="en-US" sz="1600" dirty="0">
                <a:solidFill>
                  <a:schemeClr val="bg1"/>
                </a:solidFill>
              </a:rPr>
              <a:t>9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, 2024</a:t>
            </a:r>
          </a:p>
        </p:txBody>
      </p:sp>
      <p:sp>
        <p:nvSpPr>
          <p:cNvPr id="7" name="Text Box 2"/>
          <p:cNvSpPr txBox="1"/>
          <p:nvPr/>
        </p:nvSpPr>
        <p:spPr>
          <a:xfrm>
            <a:off x="611505" y="544607"/>
            <a:ext cx="3342005" cy="3359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Analytics Insights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0" y="0"/>
            <a:ext cx="9144000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Exploratory Data Analysis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395605" y="987425"/>
            <a:ext cx="3661388" cy="33855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600" b="1" dirty="0"/>
              <a:t>Revenue by Region and Sector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395603" y="1325976"/>
            <a:ext cx="4502217" cy="36778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kumimoji="0" lang="en-US" sz="125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Revenue generated </a:t>
            </a:r>
            <a:r>
              <a:rPr lang="en-US" sz="1250" dirty="0"/>
              <a:t>across </a:t>
            </a:r>
            <a:r>
              <a:rPr lang="en-US" sz="1250" b="1" dirty="0"/>
              <a:t>all three regions </a:t>
            </a:r>
            <a:r>
              <a:rPr lang="en-US" sz="1250" dirty="0"/>
              <a:t>are above </a:t>
            </a:r>
            <a:r>
              <a:rPr lang="en-US" sz="1250" b="1" dirty="0"/>
              <a:t>$3m.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lang="en-US" sz="1250" dirty="0"/>
              <a:t>The </a:t>
            </a:r>
            <a:r>
              <a:rPr lang="en-US" sz="1250" b="1" dirty="0"/>
              <a:t>west</a:t>
            </a:r>
            <a:r>
              <a:rPr lang="en-US" sz="1250" dirty="0"/>
              <a:t> generates the highest revenue of about </a:t>
            </a:r>
            <a:r>
              <a:rPr lang="en-US" sz="1250" b="1" dirty="0"/>
              <a:t>$3.6m.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kumimoji="0" lang="en-US" sz="125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top 3 sectors with the most revenue are the Retail, Technology, and Medical sectors each generating over </a:t>
            </a:r>
            <a:r>
              <a:rPr lang="en-US" sz="1250" b="1" dirty="0"/>
              <a:t>$1.3m</a:t>
            </a:r>
            <a:r>
              <a:rPr lang="en-US" sz="1250" dirty="0"/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kumimoji="0" lang="en-US" sz="125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bottom 3 sectors with the least revenue are the Employment, Services, and Telecommunications sectors each generating below </a:t>
            </a:r>
            <a:r>
              <a:rPr lang="en-US" sz="1250" b="1" dirty="0"/>
              <a:t>$</a:t>
            </a:r>
            <a:r>
              <a:rPr kumimoji="0" lang="en-US" sz="125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700k</a:t>
            </a:r>
            <a:r>
              <a:rPr kumimoji="0" lang="en-US" sz="125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v"/>
            </a:pPr>
            <a:r>
              <a:rPr lang="en-US" sz="1250" dirty="0"/>
              <a:t>The Employment and Services sectors generate less than a third of the Retails sector revenue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endParaRPr kumimoji="0" lang="en-US" sz="14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00000000-0008-0000-0600-000046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0024650"/>
              </p:ext>
            </p:extLst>
          </p:nvPr>
        </p:nvGraphicFramePr>
        <p:xfrm>
          <a:off x="5674120" y="909132"/>
          <a:ext cx="2070538" cy="20135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00000000-0008-0000-0600-00001C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9671087"/>
              </p:ext>
            </p:extLst>
          </p:nvPr>
        </p:nvGraphicFramePr>
        <p:xfrm>
          <a:off x="4897820" y="2990227"/>
          <a:ext cx="4162097" cy="20135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Exploratory Data Analysis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395604" y="1047340"/>
            <a:ext cx="4176395" cy="28007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Sales Agents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600" b="1" dirty="0"/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600" dirty="0"/>
              <a:t>The </a:t>
            </a:r>
            <a:r>
              <a:rPr lang="en-US" sz="1600" b="1" dirty="0"/>
              <a:t>best performing</a:t>
            </a:r>
            <a:r>
              <a:rPr lang="en-US" sz="1600" dirty="0"/>
              <a:t> sales agent is </a:t>
            </a:r>
            <a:r>
              <a:rPr lang="en-US" sz="1600" b="1" dirty="0"/>
              <a:t>Darcel Schlecht;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600" dirty="0"/>
              <a:t>They generated over </a:t>
            </a:r>
            <a:r>
              <a:rPr lang="en-US" sz="1600" b="1" dirty="0"/>
              <a:t>$1m </a:t>
            </a:r>
            <a:r>
              <a:rPr lang="en-US" sz="1600" dirty="0"/>
              <a:t>in revenue,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600" dirty="0"/>
              <a:t>with </a:t>
            </a:r>
            <a:r>
              <a:rPr lang="en-US" sz="1600" b="1" dirty="0"/>
              <a:t>747 total deals </a:t>
            </a:r>
            <a:r>
              <a:rPr lang="en-US" sz="1600" dirty="0"/>
              <a:t>and </a:t>
            </a:r>
            <a:r>
              <a:rPr lang="en-US" sz="1600" b="1" dirty="0"/>
              <a:t>349 successful deals</a:t>
            </a:r>
            <a:r>
              <a:rPr lang="en-US" sz="1600" dirty="0"/>
              <a:t>.</a:t>
            </a:r>
          </a:p>
          <a:p>
            <a:pPr marL="285750" marR="0" indent="-28575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kumimoji="0" lang="en-US" sz="16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600" b="1" dirty="0"/>
          </a:p>
          <a:p>
            <a:pPr marL="0" marR="0" indent="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600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000000-0008-0000-0600-00002C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750675" y="1660634"/>
            <a:ext cx="4296913" cy="30345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6434F0-54CA-4077-9B3B-C7980E58F329}"/>
              </a:ext>
            </a:extLst>
          </p:cNvPr>
          <p:cNvSpPr txBox="1"/>
          <p:nvPr/>
        </p:nvSpPr>
        <p:spPr>
          <a:xfrm>
            <a:off x="5432938" y="1230836"/>
            <a:ext cx="2932386" cy="3077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+mn-lt"/>
                <a:ea typeface="+mn-ea"/>
                <a:cs typeface="+mn-cs"/>
                <a:sym typeface="Arial" panose="020B0604020202020204"/>
              </a:rPr>
              <a:t>Top Performing Sales Agents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Problem Statement and Objectives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395604" y="1103974"/>
            <a:ext cx="8044203" cy="1647116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Problem Statement</a:t>
            </a: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600" b="1" dirty="0"/>
          </a:p>
          <a:p>
            <a:pPr marL="0" marR="0" indent="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exploratory data analytics reveal that only about 48% of total deals were successful with about another 28% lost potentially indicating an inefficiency in the transaction process.</a:t>
            </a:r>
          </a:p>
        </p:txBody>
      </p:sp>
      <p:sp>
        <p:nvSpPr>
          <p:cNvPr id="7" name="Text Box 3"/>
          <p:cNvSpPr txBox="1"/>
          <p:nvPr/>
        </p:nvSpPr>
        <p:spPr>
          <a:xfrm>
            <a:off x="395604" y="3118622"/>
            <a:ext cx="8044203" cy="127778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Objective</a:t>
            </a: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600" b="1" dirty="0"/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Identify factors contributing to low deal success rate.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600" dirty="0"/>
              <a:t>Propose recommendations to improve the deal success rate.</a:t>
            </a:r>
            <a:endParaRPr kumimoji="0" lang="en-US" sz="16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Analytical Solution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2966" y="1040524"/>
            <a:ext cx="2890344" cy="33855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600" b="1" dirty="0"/>
              <a:t>Product Sales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6538" y="1492469"/>
            <a:ext cx="4025462" cy="300081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GTX PRO 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generates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most revenue </a:t>
            </a: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of </a:t>
            </a:r>
            <a:r>
              <a:rPr lang="en-US" sz="1400" b="1" u="none" strike="noStrike" dirty="0">
                <a:solidFill>
                  <a:srgbClr val="000000"/>
                </a:solidFill>
                <a:effectLst/>
              </a:rPr>
              <a:t>$3,510,578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with its relatively high price and successful transactions.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MG Special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is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second highest selling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product but generates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lowest total revenue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of </a:t>
            </a:r>
            <a:r>
              <a:rPr lang="en-US" sz="1400" b="1" u="none" strike="noStrike" dirty="0">
                <a:solidFill>
                  <a:srgbClr val="000000"/>
                </a:solidFill>
                <a:effectLst/>
              </a:rPr>
              <a:t>$43,768</a:t>
            </a:r>
            <a:r>
              <a:rPr lang="en-US" b="1" dirty="0"/>
              <a:t> 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due to its very low price.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lang="en-US" dirty="0"/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747113B-F48A-4480-A15D-FB25D73700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681863"/>
              </p:ext>
            </p:extLst>
          </p:nvPr>
        </p:nvGraphicFramePr>
        <p:xfrm>
          <a:off x="4645572" y="1209800"/>
          <a:ext cx="4025464" cy="3283488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006366">
                  <a:extLst>
                    <a:ext uri="{9D8B030D-6E8A-4147-A177-3AD203B41FA5}">
                      <a16:colId xmlns:a16="http://schemas.microsoft.com/office/drawing/2014/main" val="3178278415"/>
                    </a:ext>
                  </a:extLst>
                </a:gridCol>
                <a:gridCol w="1006366">
                  <a:extLst>
                    <a:ext uri="{9D8B030D-6E8A-4147-A177-3AD203B41FA5}">
                      <a16:colId xmlns:a16="http://schemas.microsoft.com/office/drawing/2014/main" val="3905493720"/>
                    </a:ext>
                  </a:extLst>
                </a:gridCol>
                <a:gridCol w="1006366">
                  <a:extLst>
                    <a:ext uri="{9D8B030D-6E8A-4147-A177-3AD203B41FA5}">
                      <a16:colId xmlns:a16="http://schemas.microsoft.com/office/drawing/2014/main" val="1621423940"/>
                    </a:ext>
                  </a:extLst>
                </a:gridCol>
                <a:gridCol w="1006366">
                  <a:extLst>
                    <a:ext uri="{9D8B030D-6E8A-4147-A177-3AD203B41FA5}">
                      <a16:colId xmlns:a16="http://schemas.microsoft.com/office/drawing/2014/main" val="54785266"/>
                    </a:ext>
                  </a:extLst>
                </a:gridCol>
              </a:tblGrid>
              <a:tr h="460500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Product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Total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Successful Deals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Average Price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1490870"/>
                  </a:ext>
                </a:extLst>
              </a:tr>
              <a:tr h="4032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GTX PRO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$3,510,578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729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$4815.61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11321140"/>
                  </a:ext>
                </a:extLst>
              </a:tr>
              <a:tr h="4032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GTX Plus Pro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$2,629,651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479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$5489.88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4934339"/>
                  </a:ext>
                </a:extLst>
              </a:tr>
              <a:tr h="4032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MG Advanced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$2,216,387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654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$3388.97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98989827"/>
                  </a:ext>
                </a:extLst>
              </a:tr>
              <a:tr h="4032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GTX Plus Basic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$705,275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653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$1080.05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89001206"/>
                  </a:ext>
                </a:extLst>
              </a:tr>
              <a:tr h="4032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GTX Basic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$499,263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915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$545.64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41353857"/>
                  </a:ext>
                </a:extLst>
              </a:tr>
              <a:tr h="4032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GTK 500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$400,612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$26707.47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84311503"/>
                  </a:ext>
                </a:extLst>
              </a:tr>
              <a:tr h="4032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MG Special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$43,768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793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$55.19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4567486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Analytical Solution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2966" y="1040524"/>
            <a:ext cx="2890344" cy="33855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600" b="1" dirty="0"/>
              <a:t>Regional Sales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2966" y="1379076"/>
            <a:ext cx="4225065" cy="36471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Central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performed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best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with the most number of total and successful transactions.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East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ranked in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last place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with the lowest number of total and successful transactions.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There is 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35%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and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28%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difference in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total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and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successful transactions </a:t>
            </a:r>
            <a:r>
              <a:rPr lang="en-US" dirty="0"/>
              <a:t>respectively 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between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top Central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region and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bottom East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region.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9718C5D-DCBD-4735-BDA0-E2F3CC4520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0794402"/>
              </p:ext>
            </p:extLst>
          </p:nvPr>
        </p:nvGraphicFramePr>
        <p:xfrm>
          <a:off x="4834759" y="1444423"/>
          <a:ext cx="4225066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4283959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Analytical Solution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2966" y="1040524"/>
            <a:ext cx="2890344" cy="33855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600" b="1" dirty="0"/>
              <a:t>Sales Agent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6538" y="1492469"/>
            <a:ext cx="3804744" cy="36471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It is observed that there is a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wide disparity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in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transaction volumes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of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top 3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and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bottom 3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sales agents.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top 3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sales agent are consistently engaged in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multiple transactions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monthly while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bottom 3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show significantly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fewer transactions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dirty="0"/>
              <a:t>There are </a:t>
            </a:r>
            <a:r>
              <a:rPr lang="en-US" b="1" dirty="0"/>
              <a:t>5 sales agents</a:t>
            </a:r>
            <a:r>
              <a:rPr lang="en-US" dirty="0"/>
              <a:t> that have </a:t>
            </a:r>
            <a:r>
              <a:rPr lang="en-US" b="1" dirty="0"/>
              <a:t>not engaged </a:t>
            </a:r>
            <a:r>
              <a:rPr lang="en-US" dirty="0"/>
              <a:t>in any transactions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A5307B7A-1758-44F8-AAFE-147CB90466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1077919"/>
              </p:ext>
            </p:extLst>
          </p:nvPr>
        </p:nvGraphicFramePr>
        <p:xfrm>
          <a:off x="4351282" y="973377"/>
          <a:ext cx="4645573" cy="3657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1530397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Analytical Solution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2966" y="1040524"/>
            <a:ext cx="3657600" cy="33855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1600" b="1" dirty="0"/>
              <a:t>Managers Ranking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6538" y="1492469"/>
            <a:ext cx="3804744" cy="170815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best performing 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manager is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Melvin Marxen</a:t>
            </a:r>
            <a:r>
              <a:rPr lang="en-US" b="1" dirty="0"/>
              <a:t>.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worst performing </a:t>
            </a: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manager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</a:t>
            </a: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is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Cara Losch.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21E5DF9-B078-4522-B223-54F83C4CD9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70077"/>
              </p:ext>
            </p:extLst>
          </p:nvPr>
        </p:nvGraphicFramePr>
        <p:xfrm>
          <a:off x="4792720" y="1190107"/>
          <a:ext cx="3972906" cy="329781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093073">
                  <a:extLst>
                    <a:ext uri="{9D8B030D-6E8A-4147-A177-3AD203B41FA5}">
                      <a16:colId xmlns:a16="http://schemas.microsoft.com/office/drawing/2014/main" val="1668030243"/>
                    </a:ext>
                  </a:extLst>
                </a:gridCol>
                <a:gridCol w="777766">
                  <a:extLst>
                    <a:ext uri="{9D8B030D-6E8A-4147-A177-3AD203B41FA5}">
                      <a16:colId xmlns:a16="http://schemas.microsoft.com/office/drawing/2014/main" val="2918633644"/>
                    </a:ext>
                  </a:extLst>
                </a:gridCol>
                <a:gridCol w="1093075">
                  <a:extLst>
                    <a:ext uri="{9D8B030D-6E8A-4147-A177-3AD203B41FA5}">
                      <a16:colId xmlns:a16="http://schemas.microsoft.com/office/drawing/2014/main" val="635860181"/>
                    </a:ext>
                  </a:extLst>
                </a:gridCol>
                <a:gridCol w="1008992">
                  <a:extLst>
                    <a:ext uri="{9D8B030D-6E8A-4147-A177-3AD203B41FA5}">
                      <a16:colId xmlns:a16="http://schemas.microsoft.com/office/drawing/2014/main" val="2010964071"/>
                    </a:ext>
                  </a:extLst>
                </a:gridCol>
              </a:tblGrid>
              <a:tr h="652314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Manager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Total Transactions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Weighted Average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629110"/>
                  </a:ext>
                </a:extLst>
              </a:tr>
              <a:tr h="4409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Cara Losch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5.4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9086857"/>
                  </a:ext>
                </a:extLst>
              </a:tr>
              <a:tr h="4409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Celia Rouche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4.4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9874462"/>
                  </a:ext>
                </a:extLst>
              </a:tr>
              <a:tr h="4409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Dustin Brinkmann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4.8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8393043"/>
                  </a:ext>
                </a:extLst>
              </a:tr>
              <a:tr h="4409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Melvin Marxen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290821"/>
                  </a:ext>
                </a:extLst>
              </a:tr>
              <a:tr h="4409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Rocco Neubert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3.4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0267192"/>
                  </a:ext>
                </a:extLst>
              </a:tr>
              <a:tr h="4409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Summer Sewald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3015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85787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353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Conclusion and Recommendation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6735" y="1524634"/>
            <a:ext cx="8332470" cy="280562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/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dirty="0"/>
              <a:t>The prices of the products are a huge factor in their demand and consequently revenue generation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dirty="0"/>
              <a:t>The low price of MG Special contributes heavily to its low revenue generation.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dirty="0"/>
              <a:t>The high price of the GTK 500 might be a major contributor to its low sales.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Central region is performs very well compared to the other regions.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There </a:t>
            </a:r>
            <a:r>
              <a:rPr lang="en-US" dirty="0"/>
              <a:t>are significant discrepancies in the performance of the sales agents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.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There is a massive underperformance in the Employment and Services sectors.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46735" y="1019810"/>
            <a:ext cx="3170555" cy="3994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Conclusions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353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Conclusion and Recommendation</a:t>
            </a:r>
          </a:p>
        </p:txBody>
      </p:sp>
      <p:sp>
        <p:nvSpPr>
          <p:cNvPr id="7" name="Text Box 3">
            <a:extLst>
              <a:ext uri="{FF2B5EF4-FFF2-40B4-BE49-F238E27FC236}">
                <a16:creationId xmlns:a16="http://schemas.microsoft.com/office/drawing/2014/main" id="{F749735F-3493-416B-AC50-B9C110A8D7D3}"/>
              </a:ext>
            </a:extLst>
          </p:cNvPr>
          <p:cNvSpPr txBox="1"/>
          <p:nvPr/>
        </p:nvSpPr>
        <p:spPr>
          <a:xfrm>
            <a:off x="452141" y="1082728"/>
            <a:ext cx="3170555" cy="39054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Recommendations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E36B8925-96DC-4BF5-95E1-8193C9E7D972}"/>
              </a:ext>
            </a:extLst>
          </p:cNvPr>
          <p:cNvSpPr txBox="1"/>
          <p:nvPr/>
        </p:nvSpPr>
        <p:spPr>
          <a:xfrm>
            <a:off x="452142" y="1634490"/>
            <a:ext cx="8502672" cy="269577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/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price of MG Special should be increased to capitalize on its high demand.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dirty="0"/>
              <a:t>The price of the GTK 500 should be lowered to encourage customers to purchase them.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dirty="0"/>
              <a:t>The least performing sales agents should either be incentivized to improve or replaced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.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There should be an investigation into why some of the sales agents have not engaged in any deal.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There should be increased efforts in the East region to boost their performance.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There should be increased efforts in the Employment and Services sectors to boost their performance.</a:t>
            </a:r>
          </a:p>
          <a:p>
            <a:pPr marR="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63127997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" name="Text Box 1"/>
          <p:cNvSpPr txBox="1"/>
          <p:nvPr/>
        </p:nvSpPr>
        <p:spPr>
          <a:xfrm>
            <a:off x="3203575" y="1707515"/>
            <a:ext cx="3601085" cy="11239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4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Thank you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75701" y="1200434"/>
            <a:ext cx="5459095" cy="2341552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no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Data Preprocessing and Transformation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Exploratory Data Analysis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Problem Statement and Objectives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Analytical Solution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Conclusion and Recommendation</a:t>
            </a:r>
            <a:endParaRPr dirty="0">
              <a:latin typeface="+mj-lt"/>
              <a:ea typeface="AMGDT" panose="02000400000000000000" charset="0"/>
              <a:cs typeface="+mj-lt"/>
              <a:sym typeface="AMGDT" panose="02000400000000000000" charset="0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429895" y="1131570"/>
            <a:ext cx="8093995" cy="35140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285750" lvl="1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ea typeface="+mn-ea"/>
                <a:cs typeface="+mj-lt"/>
                <a:sym typeface="Arial" panose="020B0604020202020204"/>
              </a:rPr>
              <a:t>Techx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ea typeface="+mn-ea"/>
                <a:cs typeface="+mj-lt"/>
                <a:sym typeface="Arial" panose="020B0604020202020204"/>
              </a:rPr>
              <a:t> Emporium is a establishment that deals with the sales of high tech products to companies.</a:t>
            </a:r>
          </a:p>
          <a:p>
            <a:pPr marL="285750" lvl="1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There are a total of 7 different products which are sold.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lang="en-US" sz="1600" dirty="0"/>
              <a:t>They provided a d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ataset with over 8000 records of transactions.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This project aims to analyze the dataset, come up with a problem statement, and proffer viable solutions to the problem.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Data Preprocessing and Transformation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308927" y="1529080"/>
            <a:ext cx="8526145" cy="279067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project consists of four data tables: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Accounts Table: Provides data on the different customers,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600" dirty="0"/>
              <a:t>Products Table: Provides data on the products sold,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Sales Teams Table: Provides data on the sales teams including the sales agent as well as their managers, and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600" dirty="0"/>
              <a:t>Sales Pipeline Table: Provides the record of the transactions.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1600" dirty="0"/>
              <a:t>All four tables were thoroughly and transformed in SQL before merging for the analysis.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66395" y="1052830"/>
            <a:ext cx="8526145" cy="4762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Data Quality Assessment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Data Preprocessing and Transformation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366395" y="1635125"/>
            <a:ext cx="8526145" cy="4762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data quality issues found in the datasets were: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366395" y="1052830"/>
            <a:ext cx="8526145" cy="4762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Data Quality Assessment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4645173"/>
              </p:ext>
            </p:extLst>
          </p:nvPr>
        </p:nvGraphicFramePr>
        <p:xfrm>
          <a:off x="1410201" y="2217420"/>
          <a:ext cx="5883978" cy="2323992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9575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3442">
                  <a:extLst>
                    <a:ext uri="{9D8B030D-6E8A-4147-A177-3AD203B41FA5}">
                      <a16:colId xmlns:a16="http://schemas.microsoft.com/office/drawing/2014/main" val="2327206820"/>
                    </a:ext>
                  </a:extLst>
                </a:gridCol>
                <a:gridCol w="1619350">
                  <a:extLst>
                    <a:ext uri="{9D8B030D-6E8A-4147-A177-3AD203B41FA5}">
                      <a16:colId xmlns:a16="http://schemas.microsoft.com/office/drawing/2014/main" val="3645870436"/>
                    </a:ext>
                  </a:extLst>
                </a:gridCol>
                <a:gridCol w="1783640">
                  <a:extLst>
                    <a:ext uri="{9D8B030D-6E8A-4147-A177-3AD203B41FA5}">
                      <a16:colId xmlns:a16="http://schemas.microsoft.com/office/drawing/2014/main" val="3475244561"/>
                    </a:ext>
                  </a:extLst>
                </a:gridCol>
              </a:tblGrid>
              <a:tr h="48948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Quality Dimension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Completeness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Validity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1504">
                <a:tc>
                  <a:txBody>
                    <a:bodyPr/>
                    <a:lstStyle/>
                    <a:p>
                      <a:pPr algn="l"/>
                      <a:r>
                        <a:rPr lang="en-US" sz="800" dirty="0"/>
                        <a:t>Accounts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800" dirty="0"/>
                        <a:t>Sector: Inaccuracy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1504">
                <a:tc>
                  <a:txBody>
                    <a:bodyPr/>
                    <a:lstStyle/>
                    <a:p>
                      <a:pPr algn="l"/>
                      <a:r>
                        <a:rPr lang="en-US" sz="800" dirty="0"/>
                        <a:t>Products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800" dirty="0"/>
                        <a:t>Products: Inaccuracy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1504">
                <a:tc>
                  <a:txBody>
                    <a:bodyPr/>
                    <a:lstStyle/>
                    <a:p>
                      <a:pPr algn="l"/>
                      <a:r>
                        <a:rPr lang="en-US" sz="800" dirty="0"/>
                        <a:t>Sales Pipeline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800" dirty="0"/>
                        <a:t>Account, Close date, Engage date, Close value: Blanks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800" dirty="0"/>
                        <a:t>Engage date, Close date: Format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61931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Data Preprocessing and Transformation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366396" y="1526724"/>
            <a:ext cx="3732638" cy="335280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285750" marR="0" indent="-28575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figure shows the relationships between the different data tables.</a:t>
            </a:r>
          </a:p>
          <a:p>
            <a:pPr marL="285750" marR="0" indent="-28575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endParaRPr lang="en-US" sz="1600" dirty="0"/>
          </a:p>
          <a:p>
            <a:pPr marL="285750" marR="0" indent="-28575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600" dirty="0"/>
              <a:t>The database represents a star schema with the sales pipeline table being the fact table to which all the other dimension tables are connected to.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66395" y="1052830"/>
            <a:ext cx="8526145" cy="4762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Data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87479D-512D-4E22-A7DA-EC5D83CD1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166" y="1526725"/>
            <a:ext cx="4412374" cy="335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04860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Exploratory Data Analysis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395605" y="987425"/>
            <a:ext cx="3048000" cy="3359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Transactions and Revenue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395604" y="1524000"/>
            <a:ext cx="4292009" cy="299544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285750" marR="0" indent="-285750" algn="just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lang="en-US" b="1" dirty="0"/>
              <a:t>8800 total transactions </a:t>
            </a:r>
            <a:r>
              <a:rPr lang="en-US" dirty="0"/>
              <a:t>with </a:t>
            </a:r>
            <a:r>
              <a:rPr lang="en-US" b="1" dirty="0"/>
              <a:t>48% successful</a:t>
            </a:r>
            <a:r>
              <a:rPr lang="en-US" dirty="0"/>
              <a:t> deals.</a:t>
            </a:r>
          </a:p>
          <a:p>
            <a:pPr marL="285750" marR="0" indent="-285750" algn="just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Peak transaction period 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occurred in </a:t>
            </a:r>
            <a:r>
              <a:rPr lang="en-US" b="1" dirty="0"/>
              <a:t>J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uly.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Total revenue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$10,005,534.</a:t>
            </a:r>
            <a:endParaRPr lang="en-US" dirty="0"/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dirty="0"/>
              <a:t>There was a </a:t>
            </a:r>
            <a:r>
              <a:rPr lang="en-US" b="1" dirty="0"/>
              <a:t>steady increase</a:t>
            </a:r>
            <a:r>
              <a:rPr lang="en-US" dirty="0"/>
              <a:t>  in revenue from </a:t>
            </a:r>
            <a:r>
              <a:rPr lang="en-US" b="1" dirty="0"/>
              <a:t>October 2016 to March 2017</a:t>
            </a:r>
            <a:r>
              <a:rPr lang="en-US" dirty="0"/>
              <a:t>, and a </a:t>
            </a:r>
            <a:r>
              <a:rPr lang="en-US" b="1" dirty="0"/>
              <a:t>rapid decline</a:t>
            </a:r>
            <a:r>
              <a:rPr lang="en-US" dirty="0"/>
              <a:t> from </a:t>
            </a:r>
            <a:r>
              <a:rPr lang="en-US" b="1" dirty="0"/>
              <a:t>October 2017 to December 2017</a:t>
            </a:r>
            <a:r>
              <a:rPr lang="en-US" dirty="0"/>
              <a:t>.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ea typeface="+mn-ea"/>
              <a:cs typeface="+mn-cs"/>
              <a:sym typeface="Arial" panose="020B0604020202020204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FBA1710C-B471-4483-BB0F-8FDE4E2194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8875724"/>
              </p:ext>
            </p:extLst>
          </p:nvPr>
        </p:nvGraphicFramePr>
        <p:xfrm>
          <a:off x="4933142" y="3117883"/>
          <a:ext cx="4183117" cy="1948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F090F3FE-7BFA-4F0C-8678-70A978411D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3160903"/>
              </p:ext>
            </p:extLst>
          </p:nvPr>
        </p:nvGraphicFramePr>
        <p:xfrm>
          <a:off x="4933141" y="1051248"/>
          <a:ext cx="4183118" cy="19704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Exploratory Data Analysis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395605" y="987425"/>
            <a:ext cx="3048000" cy="3359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Deal Stages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395604" y="1524000"/>
            <a:ext cx="4292009" cy="299544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lang="en-US" dirty="0"/>
              <a:t>There have been a total of </a:t>
            </a:r>
            <a:r>
              <a:rPr lang="en-US" b="1" dirty="0"/>
              <a:t>4238 successful transactions</a:t>
            </a:r>
            <a:r>
              <a:rPr lang="en-US" dirty="0"/>
              <a:t> representing </a:t>
            </a:r>
            <a:r>
              <a:rPr lang="en-US" b="1" dirty="0"/>
              <a:t>48%</a:t>
            </a:r>
            <a:r>
              <a:rPr lang="en-US" dirty="0"/>
              <a:t> of total transactions.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endParaRPr lang="en-US" dirty="0"/>
          </a:p>
          <a:p>
            <a:pPr marR="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dirty="0"/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lang="en-US" dirty="0"/>
              <a:t>The deal stage with the </a:t>
            </a:r>
            <a:r>
              <a:rPr lang="en-US" b="1" dirty="0"/>
              <a:t>lowes</a:t>
            </a:r>
            <a:r>
              <a:rPr lang="en-US" dirty="0"/>
              <a:t>t number of transactions is the </a:t>
            </a:r>
            <a:r>
              <a:rPr lang="en-US" b="1" dirty="0"/>
              <a:t>prospecting</a:t>
            </a:r>
            <a:r>
              <a:rPr lang="en-US" dirty="0"/>
              <a:t> stage with only </a:t>
            </a:r>
            <a:r>
              <a:rPr lang="en-US" b="1" dirty="0"/>
              <a:t>500</a:t>
            </a:r>
            <a:r>
              <a:rPr lang="en-US" dirty="0"/>
              <a:t> deals.</a:t>
            </a:r>
          </a:p>
          <a:p>
            <a:pPr marL="285750" marR="0" indent="-285750" algn="just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endParaRPr lang="en-US" dirty="0"/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E5A4D81-1DD4-4EC8-8D2B-80446CCD49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682198"/>
              </p:ext>
            </p:extLst>
          </p:nvPr>
        </p:nvGraphicFramePr>
        <p:xfrm>
          <a:off x="4813737" y="1323340"/>
          <a:ext cx="4092314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0773997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508505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>
                <a:latin typeface="+mj-lt"/>
                <a:ea typeface="AMGDT" panose="02000400000000000000" charset="0"/>
                <a:cs typeface="+mj-lt"/>
                <a:sym typeface="AMGDT" panose="02000400000000000000" charset="0"/>
              </a:rPr>
              <a:t>Exploratory Data Analysis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395605" y="987425"/>
            <a:ext cx="3048000" cy="3359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Product Analysis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395604" y="1323340"/>
            <a:ext cx="4428643" cy="3657846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noAutofit/>
          </a:bodyPr>
          <a:lstStyle/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highest selling product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is th</a:t>
            </a:r>
            <a:r>
              <a:rPr lang="en-US" dirty="0"/>
              <a:t>e </a:t>
            </a:r>
            <a:r>
              <a:rPr lang="en-US" b="1" dirty="0"/>
              <a:t>GTX basic</a:t>
            </a:r>
            <a:r>
              <a:rPr lang="en-US" dirty="0"/>
              <a:t> with </a:t>
            </a:r>
            <a:r>
              <a:rPr lang="en-US" b="1" dirty="0"/>
              <a:t>915</a:t>
            </a:r>
            <a:r>
              <a:rPr lang="en-US" dirty="0"/>
              <a:t> successful deals.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lowest selling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is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GTX 500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with only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15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successful transactions.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endParaRPr lang="en-US" dirty="0"/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lang="en-US" dirty="0"/>
              <a:t>The product generating the </a:t>
            </a:r>
            <a:r>
              <a:rPr lang="en-US" b="1" dirty="0"/>
              <a:t>most revenue</a:t>
            </a:r>
            <a:r>
              <a:rPr lang="en-US" dirty="0"/>
              <a:t> is the </a:t>
            </a:r>
            <a:r>
              <a:rPr lang="en-US" b="1" dirty="0"/>
              <a:t>GTX PRO</a:t>
            </a:r>
            <a:r>
              <a:rPr lang="en-US" dirty="0"/>
              <a:t> with over </a:t>
            </a:r>
            <a:r>
              <a:rPr lang="en-US" b="1" dirty="0"/>
              <a:t>$3m.</a:t>
            </a:r>
          </a:p>
          <a:p>
            <a:pPr marL="285750" marR="0" indent="-285750" algn="just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The product with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lowest revenue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is the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MG Special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 with only about </a:t>
            </a:r>
            <a:r>
              <a:rPr lang="en-US" b="1" dirty="0"/>
              <a:t>$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40k.</a:t>
            </a: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endParaRPr lang="en-US" dirty="0"/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0000000-0008-0000-0600-000018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0853096"/>
              </p:ext>
            </p:extLst>
          </p:nvPr>
        </p:nvGraphicFramePr>
        <p:xfrm>
          <a:off x="5082257" y="897611"/>
          <a:ext cx="3803732" cy="1986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67DCF7A7-2675-4E0D-81D2-02BBA15698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2250143"/>
              </p:ext>
            </p:extLst>
          </p:nvPr>
        </p:nvGraphicFramePr>
        <p:xfrm>
          <a:off x="5082257" y="2960879"/>
          <a:ext cx="3956638" cy="2020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8656</TotalTime>
  <Words>1118</Words>
  <Application>Microsoft Office PowerPoint</Application>
  <PresentationFormat>On-screen Show (16:9)</PresentationFormat>
  <Paragraphs>204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Abdul</cp:lastModifiedBy>
  <cp:revision>92</cp:revision>
  <dcterms:created xsi:type="dcterms:W3CDTF">2023-10-06T20:59:00Z</dcterms:created>
  <dcterms:modified xsi:type="dcterms:W3CDTF">2024-06-28T13:40:46Z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ECF8EBEE0C1F4EDEA60372200C246080_13</vt:lpwstr>
  </property>
  <property fmtid="{D5CDD505-2E9C-101B-9397-08002B2CF9AE}" pid="3" name="KSOProductBuildVer">
    <vt:lpwstr>1033-12.2.0.13431</vt:lpwstr>
  </property>
</Properties>
</file>